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
      <p:font typeface="Raleway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RalewayLight-bold.fntdata"/><Relationship Id="rId14" Type="http://schemas.openxmlformats.org/officeDocument/2006/relationships/slide" Target="slides/slide9.xml"/><Relationship Id="rId36" Type="http://schemas.openxmlformats.org/officeDocument/2006/relationships/font" Target="fonts/RalewayLight-regular.fntdata"/><Relationship Id="rId17" Type="http://schemas.openxmlformats.org/officeDocument/2006/relationships/slide" Target="slides/slide12.xml"/><Relationship Id="rId39" Type="http://schemas.openxmlformats.org/officeDocument/2006/relationships/font" Target="fonts/RalewayLight-boldItalic.fntdata"/><Relationship Id="rId16" Type="http://schemas.openxmlformats.org/officeDocument/2006/relationships/slide" Target="slides/slide11.xml"/><Relationship Id="rId38" Type="http://schemas.openxmlformats.org/officeDocument/2006/relationships/font" Target="fonts/Raleway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e365e24c4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e365e24c4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e365e24c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e365e24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e365e24c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e365e24c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e365e24c4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e365e24c4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e365e24c4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e365e24c4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e365e24c4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e365e24c4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e365e24c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e365e24c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e365e24c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e365e24c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e365e24c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e365e24c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e365e24c4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e365e24c4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e365e24c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e365e24c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8.xml"/><Relationship Id="rId5" Type="http://schemas.openxmlformats.org/officeDocument/2006/relationships/slide" Target="/ppt/slides/slide11.xml"/><Relationship Id="rId6" Type="http://schemas.openxmlformats.org/officeDocument/2006/relationships/slide" Target="/ppt/slides/slide16.xml"/><Relationship Id="rId7" Type="http://schemas.openxmlformats.org/officeDocument/2006/relationships/slide" Target="/ppt/slides/slide18.xml"/><Relationship Id="rId8" Type="http://schemas.openxmlformats.org/officeDocument/2006/relationships/slide" Target="/ppt/slides/slide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3">
            <a:alphaModFix/>
          </a:blip>
          <a:stretch>
            <a:fillRect/>
          </a:stretch>
        </p:blipFill>
        <p:spPr>
          <a:xfrm>
            <a:off x="5179450" y="1636705"/>
            <a:ext cx="3474719" cy="1992173"/>
          </a:xfrm>
          <a:prstGeom prst="rect">
            <a:avLst/>
          </a:prstGeom>
          <a:noFill/>
          <a:ln>
            <a:noFill/>
          </a:ln>
        </p:spPr>
      </p:pic>
      <p:pic>
        <p:nvPicPr>
          <p:cNvPr descr="Open Chromebook laptop computer" id="136" name="Google Shape;136;p17"/>
          <p:cNvPicPr preferRelativeResize="0"/>
          <p:nvPr/>
        </p:nvPicPr>
        <p:blipFill rotWithShape="1">
          <a:blip r:embed="rId4">
            <a:alphaModFix/>
          </a:blip>
          <a:srcRect b="0" l="0" r="3344" t="0"/>
          <a:stretch/>
        </p:blipFill>
        <p:spPr>
          <a:xfrm>
            <a:off x="4606900" y="1399750"/>
            <a:ext cx="4537098" cy="2822399"/>
          </a:xfrm>
          <a:prstGeom prst="rect">
            <a:avLst/>
          </a:prstGeom>
          <a:noFill/>
          <a:ln>
            <a:noFill/>
          </a:ln>
        </p:spPr>
      </p:pic>
      <p:pic>
        <p:nvPicPr>
          <p:cNvPr id="137" name="Google Shape;137;p17"/>
          <p:cNvPicPr preferRelativeResize="0"/>
          <p:nvPr/>
        </p:nvPicPr>
        <p:blipFill rotWithShape="1">
          <a:blip r:embed="rId5">
            <a:alphaModFix/>
          </a:blip>
          <a:srcRect b="14037" l="0" r="17382" t="0"/>
          <a:stretch/>
        </p:blipFill>
        <p:spPr>
          <a:xfrm>
            <a:off x="8279425" y="2337725"/>
            <a:ext cx="864575" cy="1884424"/>
          </a:xfrm>
          <a:prstGeom prst="rect">
            <a:avLst/>
          </a:prstGeom>
          <a:noFill/>
          <a:ln>
            <a:noFill/>
          </a:ln>
        </p:spPr>
      </p:pic>
      <p:pic>
        <p:nvPicPr>
          <p:cNvPr descr="Portrait-oriented black smaptphone" id="138" name="Google Shape;138;p17"/>
          <p:cNvPicPr preferRelativeResize="0"/>
          <p:nvPr/>
        </p:nvPicPr>
        <p:blipFill rotWithShape="1">
          <a:blip r:embed="rId6">
            <a:alphaModFix/>
          </a:blip>
          <a:srcRect b="0" l="0" r="19980" t="0"/>
          <a:stretch/>
        </p:blipFill>
        <p:spPr>
          <a:xfrm>
            <a:off x="8220926" y="2149750"/>
            <a:ext cx="923075" cy="2265601"/>
          </a:xfrm>
          <a:prstGeom prst="rect">
            <a:avLst/>
          </a:prstGeom>
          <a:noFill/>
          <a:ln>
            <a:noFill/>
          </a:ln>
          <a:effectLst>
            <a:outerShdw blurRad="57150" rotWithShape="0" algn="bl" dir="5400000" dist="19050">
              <a:srgbClr val="000000">
                <a:alpha val="63000"/>
              </a:srgbClr>
            </a:outerShdw>
            <a:reflection blurRad="0" dir="0" dist="0" endA="0" endPos="4000" fadeDir="5400012" kx="0" rotWithShape="0" algn="bl" stA="20000" stPos="0" sy="-100000" ky="0"/>
          </a:effectLst>
        </p:spPr>
      </p:pic>
      <p:sp>
        <p:nvSpPr>
          <p:cNvPr id="139" name="Google Shape;139;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DTPlan</a:t>
            </a:r>
            <a:endParaRPr/>
          </a:p>
          <a:p>
            <a:pPr indent="0" lvl="0" marL="0" rtl="0" algn="l">
              <a:spcBef>
                <a:spcPts val="0"/>
              </a:spcBef>
              <a:spcAft>
                <a:spcPts val="0"/>
              </a:spcAft>
              <a:buNone/>
            </a:pPr>
            <a:r>
              <a:rPr b="0" lang="en" sz="2400">
                <a:latin typeface="Raleway Light"/>
                <a:ea typeface="Raleway Light"/>
                <a:cs typeface="Raleway Light"/>
                <a:sym typeface="Raleway Light"/>
              </a:rPr>
              <a:t>Simple fitness companion app</a:t>
            </a:r>
            <a:endParaRPr b="0" sz="2400">
              <a:latin typeface="Raleway Light"/>
              <a:ea typeface="Raleway Light"/>
              <a:cs typeface="Raleway Light"/>
              <a:sym typeface="Raleway Light"/>
            </a:endParaRPr>
          </a:p>
        </p:txBody>
      </p:sp>
      <p:sp>
        <p:nvSpPr>
          <p:cNvPr id="140" name="Google Shape;140;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Proiect la materia Metode de Dezvoltare Software</a:t>
            </a:r>
            <a:endParaRPr/>
          </a:p>
        </p:txBody>
      </p:sp>
      <p:sp>
        <p:nvSpPr>
          <p:cNvPr id="141" name="Google Shape;141;p17"/>
          <p:cNvSpPr txBox="1"/>
          <p:nvPr>
            <p:ph idx="4294967295" type="body"/>
          </p:nvPr>
        </p:nvSpPr>
        <p:spPr>
          <a:xfrm>
            <a:off x="724950" y="4372551"/>
            <a:ext cx="7697400" cy="46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Alexe Paul, Liciu Stefan, Nitoi Antonio, Sandu Eduard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98" name="Google Shape;198;p26"/>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Diagrama ERD</a:t>
            </a:r>
            <a:endParaRPr sz="1400">
              <a:solidFill>
                <a:srgbClr val="FFFFFF"/>
              </a:solidFill>
            </a:endParaRPr>
          </a:p>
        </p:txBody>
      </p:sp>
      <p:grpSp>
        <p:nvGrpSpPr>
          <p:cNvPr id="199" name="Google Shape;199;p26"/>
          <p:cNvGrpSpPr/>
          <p:nvPr/>
        </p:nvGrpSpPr>
        <p:grpSpPr>
          <a:xfrm>
            <a:off x="4117368" y="4819350"/>
            <a:ext cx="5102882" cy="274500"/>
            <a:chOff x="3722577" y="4819350"/>
            <a:chExt cx="5102882" cy="274500"/>
          </a:xfrm>
        </p:grpSpPr>
        <p:sp>
          <p:nvSpPr>
            <p:cNvPr id="200" name="Google Shape;200;p26"/>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01" name="Google Shape;201;p26"/>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02" name="Google Shape;202;p26"/>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Realizat cu LucidChart   |  Diagrama ce reprezinta schematic baza de date folosita pentru a stoca datele necesare despre utilizatori,  planurile de dieta si de antrenament.</a:t>
              </a:r>
              <a:endParaRPr>
                <a:solidFill>
                  <a:srgbClr val="FFFFFF"/>
                </a:solidFill>
                <a:latin typeface="Lato"/>
                <a:ea typeface="Lato"/>
                <a:cs typeface="Lato"/>
                <a:sym typeface="Lato"/>
              </a:endParaRPr>
            </a:p>
          </p:txBody>
        </p:sp>
      </p:grpSp>
      <p:pic>
        <p:nvPicPr>
          <p:cNvPr id="203" name="Google Shape;203;p26"/>
          <p:cNvPicPr preferRelativeResize="0"/>
          <p:nvPr/>
        </p:nvPicPr>
        <p:blipFill>
          <a:blip r:embed="rId4">
            <a:alphaModFix/>
          </a:blip>
          <a:stretch>
            <a:fillRect/>
          </a:stretch>
        </p:blipFill>
        <p:spPr>
          <a:xfrm>
            <a:off x="1262937" y="661200"/>
            <a:ext cx="6618125" cy="336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7" name="Shape 207"/>
        <p:cNvGrpSpPr/>
        <p:nvPr/>
      </p:nvGrpSpPr>
      <p:grpSpPr>
        <a:xfrm>
          <a:off x="0" y="0"/>
          <a:ext cx="0" cy="0"/>
          <a:chOff x="0" y="0"/>
          <a:chExt cx="0" cy="0"/>
        </a:xfrm>
      </p:grpSpPr>
      <p:sp>
        <p:nvSpPr>
          <p:cNvPr id="208" name="Google Shape;208;p27"/>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control folosind Git</a:t>
            </a:r>
            <a:endParaRPr b="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idx="1" type="body"/>
          </p:nvPr>
        </p:nvSpPr>
        <p:spPr>
          <a:xfrm>
            <a:off x="721225" y="1318650"/>
            <a:ext cx="3300900" cy="30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Pentru realizarea proiectului lucrand eficient in echipa am folosit source control prin Git. Dupa ce am creat un repository in care toti membrii echipei au primit drepturi de editare, implementarea fiecarui nou feature a fost realizata prin crearea unui nou branch, pentru a se putea lucra in paralel de catre mai multi membri ai echipei pe portiuni diferite ale implementarii aplicatiei. Odata ce feature-ul era complet implementat si functional, acesta putea fi merged inapoi in branch-ul main al proiectului.</a:t>
            </a:r>
            <a:endParaRPr/>
          </a:p>
        </p:txBody>
      </p:sp>
      <p:pic>
        <p:nvPicPr>
          <p:cNvPr id="214" name="Google Shape;214;p28"/>
          <p:cNvPicPr preferRelativeResize="0"/>
          <p:nvPr/>
        </p:nvPicPr>
        <p:blipFill>
          <a:blip r:embed="rId3">
            <a:alphaModFix/>
          </a:blip>
          <a:stretch>
            <a:fillRect/>
          </a:stretch>
        </p:blipFill>
        <p:spPr>
          <a:xfrm>
            <a:off x="4144850" y="725675"/>
            <a:ext cx="4817073" cy="4246545"/>
          </a:xfrm>
          <a:prstGeom prst="rect">
            <a:avLst/>
          </a:prstGeom>
          <a:noFill/>
          <a:ln>
            <a:noFill/>
          </a:ln>
        </p:spPr>
      </p:pic>
      <p:grpSp>
        <p:nvGrpSpPr>
          <p:cNvPr id="215" name="Google Shape;215;p28"/>
          <p:cNvGrpSpPr/>
          <p:nvPr/>
        </p:nvGrpSpPr>
        <p:grpSpPr>
          <a:xfrm>
            <a:off x="5109365" y="3056286"/>
            <a:ext cx="1888479" cy="341302"/>
            <a:chOff x="5330350" y="2313675"/>
            <a:chExt cx="3132325" cy="566100"/>
          </a:xfrm>
        </p:grpSpPr>
        <p:sp>
          <p:nvSpPr>
            <p:cNvPr id="216" name="Google Shape;216;p28"/>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txBox="1"/>
            <p:nvPr/>
          </p:nvSpPr>
          <p:spPr>
            <a:xfrm>
              <a:off x="6225275" y="2313675"/>
              <a:ext cx="2237400" cy="5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500">
                  <a:solidFill>
                    <a:srgbClr val="FFFFFF"/>
                  </a:solidFill>
                  <a:latin typeface="Lato"/>
                  <a:ea typeface="Lato"/>
                  <a:cs typeface="Lato"/>
                  <a:sym typeface="Lato"/>
                </a:rPr>
                <a:t>Branch creation pentru implementare features/rezolvare probleme</a:t>
              </a:r>
              <a:endParaRPr sz="500">
                <a:solidFill>
                  <a:srgbClr val="FFFFFF"/>
                </a:solidFill>
                <a:latin typeface="Lato"/>
                <a:ea typeface="Lato"/>
                <a:cs typeface="Lato"/>
                <a:sym typeface="Lato"/>
              </a:endParaRPr>
            </a:p>
          </p:txBody>
        </p:sp>
        <p:cxnSp>
          <p:nvCxnSpPr>
            <p:cNvPr id="218" name="Google Shape;218;p28"/>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med" w="med"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Merges, pull requests &amp; istoric commit-uri</a:t>
            </a:r>
            <a:endParaRPr/>
          </a:p>
        </p:txBody>
      </p:sp>
      <p:pic>
        <p:nvPicPr>
          <p:cNvPr id="224" name="Google Shape;224;p29"/>
          <p:cNvPicPr preferRelativeResize="0"/>
          <p:nvPr/>
        </p:nvPicPr>
        <p:blipFill>
          <a:blip r:embed="rId3">
            <a:alphaModFix/>
          </a:blip>
          <a:stretch>
            <a:fillRect/>
          </a:stretch>
        </p:blipFill>
        <p:spPr>
          <a:xfrm>
            <a:off x="1659697" y="643687"/>
            <a:ext cx="5824598" cy="3535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729450" y="1175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aportare bug si rezolvare cu pull request.</a:t>
            </a:r>
            <a:endParaRPr/>
          </a:p>
        </p:txBody>
      </p:sp>
      <p:sp>
        <p:nvSpPr>
          <p:cNvPr id="230" name="Google Shape;230;p30"/>
          <p:cNvSpPr txBox="1"/>
          <p:nvPr>
            <p:ph idx="1" type="body"/>
          </p:nvPr>
        </p:nvSpPr>
        <p:spPr>
          <a:xfrm>
            <a:off x="729450" y="22312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A fost semnalat un bug (in cadrul paginii issues), care facea butonul cu ajutorul caruia se descarca PDF-uri sa nu preia detaliile de formatare corecte. </a:t>
            </a:r>
            <a:endParaRPr/>
          </a:p>
          <a:p>
            <a:pPr indent="-311150" lvl="0" marL="457200" rtl="0" algn="l">
              <a:lnSpc>
                <a:spcPct val="150000"/>
              </a:lnSpc>
              <a:spcBef>
                <a:spcPts val="0"/>
              </a:spcBef>
              <a:spcAft>
                <a:spcPts val="0"/>
              </a:spcAft>
              <a:buSzPts val="1300"/>
              <a:buChar char="➔"/>
            </a:pPr>
            <a:r>
              <a:rPr lang="en"/>
              <a:t>Am creat un branch diferit pentru rezolvarea acestui bug.</a:t>
            </a:r>
            <a:endParaRPr/>
          </a:p>
          <a:p>
            <a:pPr indent="-311150" lvl="0" marL="457200" rtl="0" algn="l">
              <a:lnSpc>
                <a:spcPct val="150000"/>
              </a:lnSpc>
              <a:spcBef>
                <a:spcPts val="0"/>
              </a:spcBef>
              <a:spcAft>
                <a:spcPts val="0"/>
              </a:spcAft>
              <a:buSzPts val="1300"/>
              <a:buChar char="➔"/>
            </a:pPr>
            <a:r>
              <a:rPr lang="en"/>
              <a:t>S-a observat ca problema provenea de la un id atribuit gresit elementului HTML.</a:t>
            </a:r>
            <a:endParaRPr/>
          </a:p>
          <a:p>
            <a:pPr indent="-311150" lvl="0" marL="457200" rtl="0" algn="l">
              <a:lnSpc>
                <a:spcPct val="150000"/>
              </a:lnSpc>
              <a:spcBef>
                <a:spcPts val="0"/>
              </a:spcBef>
              <a:spcAft>
                <a:spcPts val="0"/>
              </a:spcAft>
              <a:buSzPts val="1300"/>
              <a:buChar char="➔"/>
            </a:pPr>
            <a:r>
              <a:rPr lang="en"/>
              <a:t>La final a fost trimis un pull request care rezolva problema si care a primit merge in branch-ul main.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Pagina Bug-ului descoperit</a:t>
            </a:r>
            <a:endParaRPr/>
          </a:p>
        </p:txBody>
      </p:sp>
      <p:sp>
        <p:nvSpPr>
          <p:cNvPr id="236" name="Google Shape;236;p31"/>
          <p:cNvSpPr txBox="1"/>
          <p:nvPr>
            <p:ph idx="1" type="body"/>
          </p:nvPr>
        </p:nvSpPr>
        <p:spPr>
          <a:xfrm>
            <a:off x="3776125" y="56513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7" name="Google Shape;237;p31"/>
          <p:cNvPicPr preferRelativeResize="0"/>
          <p:nvPr/>
        </p:nvPicPr>
        <p:blipFill>
          <a:blip r:embed="rId3">
            <a:alphaModFix/>
          </a:blip>
          <a:stretch>
            <a:fillRect/>
          </a:stretch>
        </p:blipFill>
        <p:spPr>
          <a:xfrm>
            <a:off x="1654513" y="2115400"/>
            <a:ext cx="5838574" cy="2750449"/>
          </a:xfrm>
          <a:prstGeom prst="rect">
            <a:avLst/>
          </a:prstGeom>
          <a:noFill/>
          <a:ln>
            <a:noFill/>
          </a:ln>
        </p:spPr>
      </p:pic>
      <p:grpSp>
        <p:nvGrpSpPr>
          <p:cNvPr id="238" name="Google Shape;238;p31"/>
          <p:cNvGrpSpPr/>
          <p:nvPr/>
        </p:nvGrpSpPr>
        <p:grpSpPr>
          <a:xfrm>
            <a:off x="5158925" y="2955475"/>
            <a:ext cx="3172225" cy="595875"/>
            <a:chOff x="5330350" y="2283900"/>
            <a:chExt cx="3172225" cy="595875"/>
          </a:xfrm>
        </p:grpSpPr>
        <p:sp>
          <p:nvSpPr>
            <p:cNvPr id="239" name="Google Shape;239;p31"/>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txBox="1"/>
            <p:nvPr/>
          </p:nvSpPr>
          <p:spPr>
            <a:xfrm>
              <a:off x="6175775" y="2283900"/>
              <a:ext cx="2326800" cy="59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Detaliile bug-ului descoperit alaturi de un screenshot care sa il ajute pe cel care rezolva problema.</a:t>
              </a:r>
              <a:endParaRPr sz="900">
                <a:solidFill>
                  <a:srgbClr val="FFFFFF"/>
                </a:solidFill>
                <a:latin typeface="Lato"/>
                <a:ea typeface="Lato"/>
                <a:cs typeface="Lato"/>
                <a:sym typeface="Lato"/>
              </a:endParaRPr>
            </a:p>
          </p:txBody>
        </p:sp>
        <p:cxnSp>
          <p:nvCxnSpPr>
            <p:cNvPr id="241" name="Google Shape;241;p31"/>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med" w="med" type="none"/>
            </a:ln>
          </p:spPr>
        </p:cxn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729450" y="122330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Standards</a:t>
            </a:r>
            <a:endParaRPr/>
          </a:p>
        </p:txBody>
      </p:sp>
      <p:sp>
        <p:nvSpPr>
          <p:cNvPr id="247" name="Google Shape;247;p32"/>
          <p:cNvSpPr txBox="1"/>
          <p:nvPr/>
        </p:nvSpPr>
        <p:spPr>
          <a:xfrm>
            <a:off x="796325" y="1562750"/>
            <a:ext cx="4208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 urmat standardul de formatare a variabilelor snake_case.</a:t>
            </a:r>
            <a:endParaRPr/>
          </a:p>
        </p:txBody>
      </p:sp>
      <p:sp>
        <p:nvSpPr>
          <p:cNvPr id="253" name="Google Shape;253;p3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4" name="Google Shape;254;p33"/>
          <p:cNvPicPr preferRelativeResize="0"/>
          <p:nvPr/>
        </p:nvPicPr>
        <p:blipFill>
          <a:blip r:embed="rId3">
            <a:alphaModFix/>
          </a:blip>
          <a:stretch>
            <a:fillRect/>
          </a:stretch>
        </p:blipFill>
        <p:spPr>
          <a:xfrm>
            <a:off x="4681975" y="682175"/>
            <a:ext cx="4358899" cy="3761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729450" y="122024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Comentarii cod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type="title"/>
          </p:nvPr>
        </p:nvSpPr>
        <p:spPr>
          <a:xfrm>
            <a:off x="730000" y="1318650"/>
            <a:ext cx="3300900" cy="20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Comentariile au un rol important in proiectele de echipa.</a:t>
            </a:r>
            <a:endParaRPr/>
          </a:p>
        </p:txBody>
      </p:sp>
      <p:sp>
        <p:nvSpPr>
          <p:cNvPr id="265" name="Google Shape;265;p35"/>
          <p:cNvSpPr txBox="1"/>
          <p:nvPr>
            <p:ph idx="1" type="subTitle"/>
          </p:nvPr>
        </p:nvSpPr>
        <p:spPr>
          <a:xfrm>
            <a:off x="730000" y="3366150"/>
            <a:ext cx="3300900" cy="12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Un exemplu bun unde au fost folosite comentariile este partea de importuri, ce este necesara rularii aplicatiei de fiecare membru al echipei de pe dispozitivul propriu. Astfel, putem intelege mai usor ce am realizat individual.</a:t>
            </a:r>
            <a:endParaRPr sz="1200"/>
          </a:p>
        </p:txBody>
      </p:sp>
      <p:pic>
        <p:nvPicPr>
          <p:cNvPr id="266" name="Google Shape;266;p35"/>
          <p:cNvPicPr preferRelativeResize="0"/>
          <p:nvPr/>
        </p:nvPicPr>
        <p:blipFill>
          <a:blip r:embed="rId3">
            <a:alphaModFix/>
          </a:blip>
          <a:stretch>
            <a:fillRect/>
          </a:stretch>
        </p:blipFill>
        <p:spPr>
          <a:xfrm>
            <a:off x="4676033" y="833537"/>
            <a:ext cx="4370274" cy="3476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5" name="Shape 145"/>
        <p:cNvGrpSpPr/>
        <p:nvPr/>
      </p:nvGrpSpPr>
      <p:grpSpPr>
        <a:xfrm>
          <a:off x="0" y="0"/>
          <a:ext cx="0" cy="0"/>
          <a:chOff x="0" y="0"/>
          <a:chExt cx="0" cy="0"/>
        </a:xfrm>
      </p:grpSpPr>
      <p:sp>
        <p:nvSpPr>
          <p:cNvPr id="146" name="Google Shape;146;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Cuprins</a:t>
            </a:r>
            <a:endParaRPr/>
          </a:p>
        </p:txBody>
      </p:sp>
      <p:sp>
        <p:nvSpPr>
          <p:cNvPr id="147" name="Google Shape;147;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chemeClr val="lt1"/>
                </a:solidFill>
                <a:hlinkClick action="ppaction://hlinksldjump" r:id="rId3">
                  <a:extLst>
                    <a:ext uri="{A12FA001-AC4F-418D-AE19-62706E023703}">
                      <ahyp:hlinkClr val="tx"/>
                    </a:ext>
                  </a:extLst>
                </a:hlinkClick>
              </a:rPr>
              <a:t>Backlog &amp; User Stories</a:t>
            </a:r>
            <a:endParaRPr sz="1600">
              <a:solidFill>
                <a:schemeClr val="lt1"/>
              </a:solidFill>
            </a:endParaRPr>
          </a:p>
          <a:p>
            <a:pPr indent="0" lvl="0" marL="0" rtl="0" algn="l">
              <a:lnSpc>
                <a:spcPct val="115000"/>
              </a:lnSpc>
              <a:spcBef>
                <a:spcPts val="1600"/>
              </a:spcBef>
              <a:spcAft>
                <a:spcPts val="0"/>
              </a:spcAft>
              <a:buNone/>
            </a:pPr>
            <a:r>
              <a:rPr lang="en" sz="1600" u="sng">
                <a:solidFill>
                  <a:schemeClr val="lt1"/>
                </a:solidFill>
                <a:hlinkClick action="ppaction://hlinksldjump" r:id="rId4">
                  <a:extLst>
                    <a:ext uri="{A12FA001-AC4F-418D-AE19-62706E023703}">
                      <ahyp:hlinkClr val="tx"/>
                    </a:ext>
                  </a:extLst>
                </a:hlinkClick>
              </a:rPr>
              <a:t>Diagrame</a:t>
            </a:r>
            <a:endParaRPr sz="1600">
              <a:solidFill>
                <a:schemeClr val="lt1"/>
              </a:solidFill>
            </a:endParaRPr>
          </a:p>
          <a:p>
            <a:pPr indent="0" lvl="0" marL="0" rtl="0" algn="l">
              <a:lnSpc>
                <a:spcPct val="115000"/>
              </a:lnSpc>
              <a:spcBef>
                <a:spcPts val="1600"/>
              </a:spcBef>
              <a:spcAft>
                <a:spcPts val="0"/>
              </a:spcAft>
              <a:buNone/>
            </a:pPr>
            <a:r>
              <a:rPr lang="en" sz="1600" u="sng">
                <a:solidFill>
                  <a:schemeClr val="lt1"/>
                </a:solidFill>
                <a:hlinkClick action="ppaction://hlinksldjump" r:id="rId5">
                  <a:extLst>
                    <a:ext uri="{A12FA001-AC4F-418D-AE19-62706E023703}">
                      <ahyp:hlinkClr val="tx"/>
                    </a:ext>
                  </a:extLst>
                </a:hlinkClick>
              </a:rPr>
              <a:t>Source control folosind Git</a:t>
            </a:r>
            <a:endParaRPr sz="1600" u="sng">
              <a:solidFill>
                <a:schemeClr val="lt1"/>
              </a:solidFill>
            </a:endParaRPr>
          </a:p>
          <a:p>
            <a:pPr indent="0" lvl="0" marL="0" rtl="0" algn="l">
              <a:lnSpc>
                <a:spcPct val="115000"/>
              </a:lnSpc>
              <a:spcBef>
                <a:spcPts val="1600"/>
              </a:spcBef>
              <a:spcAft>
                <a:spcPts val="0"/>
              </a:spcAft>
              <a:buNone/>
            </a:pPr>
            <a:r>
              <a:rPr lang="en" sz="1600" u="sng">
                <a:solidFill>
                  <a:schemeClr val="lt1"/>
                </a:solidFill>
                <a:hlinkClick action="ppaction://hlinksldjump" r:id="rId6">
                  <a:extLst>
                    <a:ext uri="{A12FA001-AC4F-418D-AE19-62706E023703}">
                      <ahyp:hlinkClr val="tx"/>
                    </a:ext>
                  </a:extLst>
                </a:hlinkClick>
              </a:rPr>
              <a:t>Code Standards</a:t>
            </a:r>
            <a:endParaRPr sz="1600">
              <a:solidFill>
                <a:schemeClr val="lt1"/>
              </a:solidFill>
            </a:endParaRPr>
          </a:p>
          <a:p>
            <a:pPr indent="0" lvl="0" marL="0" rtl="0" algn="l">
              <a:lnSpc>
                <a:spcPct val="115000"/>
              </a:lnSpc>
              <a:spcBef>
                <a:spcPts val="1600"/>
              </a:spcBef>
              <a:spcAft>
                <a:spcPts val="0"/>
              </a:spcAft>
              <a:buNone/>
            </a:pPr>
            <a:r>
              <a:rPr lang="en" sz="1600" u="sng">
                <a:solidFill>
                  <a:schemeClr val="lt1"/>
                </a:solidFill>
                <a:hlinkClick action="ppaction://hlinksldjump" r:id="rId7">
                  <a:extLst>
                    <a:ext uri="{A12FA001-AC4F-418D-AE19-62706E023703}">
                      <ahyp:hlinkClr val="tx"/>
                    </a:ext>
                  </a:extLst>
                </a:hlinkClick>
              </a:rPr>
              <a:t>Comentarii cod</a:t>
            </a:r>
            <a:endParaRPr sz="1600">
              <a:solidFill>
                <a:schemeClr val="lt1"/>
              </a:solidFill>
            </a:endParaRPr>
          </a:p>
          <a:p>
            <a:pPr indent="0" lvl="0" marL="0" rtl="0" algn="l">
              <a:lnSpc>
                <a:spcPct val="115000"/>
              </a:lnSpc>
              <a:spcBef>
                <a:spcPts val="1600"/>
              </a:spcBef>
              <a:spcAft>
                <a:spcPts val="1600"/>
              </a:spcAft>
              <a:buNone/>
            </a:pPr>
            <a:r>
              <a:rPr lang="en" sz="1600" u="sng">
                <a:solidFill>
                  <a:schemeClr val="lt1"/>
                </a:solidFill>
                <a:hlinkClick action="ppaction://hlinksldjump" r:id="rId8">
                  <a:extLst>
                    <a:ext uri="{A12FA001-AC4F-418D-AE19-62706E023703}">
                      <ahyp:hlinkClr val="tx"/>
                    </a:ext>
                  </a:extLst>
                </a:hlinkClick>
              </a:rPr>
              <a:t>Folosirea unui tool de AI</a:t>
            </a:r>
            <a:endParaRPr sz="1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olosirea unui tool de AI care ajuta in timpul dezvoltarii software - folosirea ChatGPT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729450" y="1318650"/>
            <a:ext cx="7688700" cy="12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Folosirea ChatGPT pentru realizarea proiectului</a:t>
            </a:r>
            <a:endParaRPr sz="3000"/>
          </a:p>
        </p:txBody>
      </p:sp>
      <p:sp>
        <p:nvSpPr>
          <p:cNvPr id="277" name="Google Shape;277;p37"/>
          <p:cNvSpPr txBox="1"/>
          <p:nvPr>
            <p:ph idx="1" type="body"/>
          </p:nvPr>
        </p:nvSpPr>
        <p:spPr>
          <a:xfrm>
            <a:off x="729450" y="2571750"/>
            <a:ext cx="7688700" cy="205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procesul de dezvoltare a aplicatiei am intalnit situatii in care am fost nevoiti sa folosim ChatGPT pentru a colecta in mod rapid si eficient informatii. De exemplu, cand a fost nevoie sa inregistram in baza de date o serie de exercitii fizice, respectiv feluri de mancare, cu informatii despre acestea, pentru a le putea folosi mai apoi in cadrul unui algoritm de generarea automata a planurilor.</a:t>
            </a:r>
            <a:endParaRPr/>
          </a:p>
          <a:p>
            <a:pPr indent="-311150" lvl="0" marL="457200" rtl="0" algn="l">
              <a:spcBef>
                <a:spcPts val="0"/>
              </a:spcBef>
              <a:spcAft>
                <a:spcPts val="0"/>
              </a:spcAft>
              <a:buSzPts val="1300"/>
              <a:buChar char="➔"/>
            </a:pPr>
            <a:r>
              <a:rPr lang="en"/>
              <a:t>Astfel, am folosit ChatGPT pentru a imi cre</a:t>
            </a:r>
            <a:r>
              <a:rPr lang="en"/>
              <a:t>a </a:t>
            </a:r>
            <a:r>
              <a:rPr lang="en"/>
              <a:t>o lista echilibrata cu diverse feluri de mancare si valoarea energetica a acestora. Apoi, folosind lista generata mai devreme, am creat o secventa SQL pentru a le insera pe toate in baza de date.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8"/>
          <p:cNvPicPr preferRelativeResize="0"/>
          <p:nvPr/>
        </p:nvPicPr>
        <p:blipFill>
          <a:blip r:embed="rId3">
            <a:alphaModFix/>
          </a:blip>
          <a:stretch>
            <a:fillRect/>
          </a:stretch>
        </p:blipFill>
        <p:spPr>
          <a:xfrm>
            <a:off x="218725" y="586838"/>
            <a:ext cx="4186075" cy="3969825"/>
          </a:xfrm>
          <a:prstGeom prst="rect">
            <a:avLst/>
          </a:prstGeom>
          <a:noFill/>
          <a:ln>
            <a:noFill/>
          </a:ln>
        </p:spPr>
      </p:pic>
      <p:pic>
        <p:nvPicPr>
          <p:cNvPr id="283" name="Google Shape;283;p38"/>
          <p:cNvPicPr preferRelativeResize="0"/>
          <p:nvPr/>
        </p:nvPicPr>
        <p:blipFill>
          <a:blip r:embed="rId4">
            <a:alphaModFix/>
          </a:blip>
          <a:stretch>
            <a:fillRect/>
          </a:stretch>
        </p:blipFill>
        <p:spPr>
          <a:xfrm>
            <a:off x="4550700" y="586850"/>
            <a:ext cx="4374574" cy="39684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sp>
        <p:nvSpPr>
          <p:cNvPr id="152" name="Google Shape;152;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Backlog &amp; User Stories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Backlog</a:t>
            </a:r>
            <a:endParaRPr sz="3000"/>
          </a:p>
        </p:txBody>
      </p:sp>
      <p:sp>
        <p:nvSpPr>
          <p:cNvPr id="158" name="Google Shape;158;p20"/>
          <p:cNvSpPr txBox="1"/>
          <p:nvPr>
            <p:ph idx="2" type="body"/>
          </p:nvPr>
        </p:nvSpPr>
        <p:spPr>
          <a:xfrm>
            <a:off x="5174225" y="386800"/>
            <a:ext cx="3374400" cy="43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 Aplicatia are rolul de a crea planuri de antrenament si diete personalizate pentru utilizatori astfel incat sa ii poata indruma inspre un stil de viata sanatos.</a:t>
            </a:r>
            <a:endParaRPr b="1" sz="1400">
              <a:solidFill>
                <a:schemeClr val="dk1"/>
              </a:solidFill>
            </a:endParaRPr>
          </a:p>
          <a:p>
            <a:pPr indent="0" lvl="0" marL="0" rtl="0" algn="l">
              <a:spcBef>
                <a:spcPts val="1000"/>
              </a:spcBef>
              <a:spcAft>
                <a:spcPts val="0"/>
              </a:spcAft>
              <a:buNone/>
            </a:pPr>
            <a:r>
              <a:rPr b="1" lang="en" sz="1400">
                <a:solidFill>
                  <a:schemeClr val="dk1"/>
                </a:solidFill>
              </a:rPr>
              <a:t>La nivelul aplicatiei vor fi necesare functionalitati precum:</a:t>
            </a:r>
            <a:endParaRPr b="1" sz="1400">
              <a:solidFill>
                <a:schemeClr val="dk1"/>
              </a:solidFill>
            </a:endParaRPr>
          </a:p>
          <a:p>
            <a:pPr indent="0" lvl="0" marL="0" rtl="0" algn="l">
              <a:spcBef>
                <a:spcPts val="1000"/>
              </a:spcBef>
              <a:spcAft>
                <a:spcPts val="0"/>
              </a:spcAft>
              <a:buNone/>
            </a:pPr>
            <a:r>
              <a:t/>
            </a:r>
            <a:endParaRPr b="1" sz="1200">
              <a:solidFill>
                <a:schemeClr val="dk1"/>
              </a:solidFill>
            </a:endParaRPr>
          </a:p>
          <a:p>
            <a:pPr indent="-298450" lvl="0" marL="457200" rtl="0" algn="l">
              <a:lnSpc>
                <a:spcPct val="115000"/>
              </a:lnSpc>
              <a:spcBef>
                <a:spcPts val="1000"/>
              </a:spcBef>
              <a:spcAft>
                <a:spcPts val="0"/>
              </a:spcAft>
              <a:buClr>
                <a:srgbClr val="000000"/>
              </a:buClr>
              <a:buSzPts val="1100"/>
              <a:buChar char="➔"/>
            </a:pPr>
            <a:r>
              <a:rPr b="1" lang="en" sz="1100">
                <a:solidFill>
                  <a:srgbClr val="000000"/>
                </a:solidFill>
              </a:rPr>
              <a:t>Proiectare baza de date pentru sistem de logare si planurile salvate per user</a:t>
            </a:r>
            <a:endParaRPr b="1" sz="1100">
              <a:solidFill>
                <a:srgbClr val="000000"/>
              </a:solidFill>
            </a:endParaRPr>
          </a:p>
          <a:p>
            <a:pPr indent="-298450" lvl="0" marL="457200" rtl="0" algn="l">
              <a:lnSpc>
                <a:spcPct val="115000"/>
              </a:lnSpc>
              <a:spcBef>
                <a:spcPts val="1000"/>
              </a:spcBef>
              <a:spcAft>
                <a:spcPts val="0"/>
              </a:spcAft>
              <a:buClr>
                <a:srgbClr val="000000"/>
              </a:buClr>
              <a:buSzPts val="1100"/>
              <a:buChar char="➔"/>
            </a:pPr>
            <a:r>
              <a:rPr b="1" lang="en" sz="1100">
                <a:solidFill>
                  <a:srgbClr val="000000"/>
                </a:solidFill>
              </a:rPr>
              <a:t> Implementarea unui sistem de logare/inregistrare pentru utilizatori</a:t>
            </a:r>
            <a:endParaRPr b="1" sz="1100">
              <a:solidFill>
                <a:srgbClr val="000000"/>
              </a:solidFill>
            </a:endParaRPr>
          </a:p>
          <a:p>
            <a:pPr indent="-298450" lvl="0" marL="457200" rtl="0" algn="l">
              <a:lnSpc>
                <a:spcPct val="115000"/>
              </a:lnSpc>
              <a:spcBef>
                <a:spcPts val="1000"/>
              </a:spcBef>
              <a:spcAft>
                <a:spcPts val="0"/>
              </a:spcAft>
              <a:buClr>
                <a:srgbClr val="000000"/>
              </a:buClr>
              <a:buSzPts val="1100"/>
              <a:buChar char="➔"/>
            </a:pPr>
            <a:r>
              <a:rPr b="1" lang="en" sz="1100">
                <a:solidFill>
                  <a:srgbClr val="000000"/>
                </a:solidFill>
              </a:rPr>
              <a:t> Analiza asupra tipologiilor umane si a stilurilor de viata si mentinerea unor date/statistici coerente importante pentru programator -&gt; se vor sintetiza si se vor crea planuri</a:t>
            </a:r>
            <a:endParaRPr b="1" sz="1100">
              <a:solidFill>
                <a:srgbClr val="000000"/>
              </a:solidFill>
            </a:endParaRPr>
          </a:p>
          <a:p>
            <a:pPr indent="0" lvl="0" marL="0" rtl="0" algn="l">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Backlog</a:t>
            </a:r>
            <a:endParaRPr sz="3000"/>
          </a:p>
        </p:txBody>
      </p:sp>
      <p:sp>
        <p:nvSpPr>
          <p:cNvPr id="164" name="Google Shape;164;p21"/>
          <p:cNvSpPr txBox="1"/>
          <p:nvPr>
            <p:ph idx="2" type="body"/>
          </p:nvPr>
        </p:nvSpPr>
        <p:spPr>
          <a:xfrm>
            <a:off x="5174225" y="386800"/>
            <a:ext cx="3374400" cy="39912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Implementarea unui carusel pentru prezentarea planurilor salvate de utilizator intr-un mod inedit folosind Swiper.js</a:t>
            </a:r>
            <a:endParaRPr b="1" sz="1100">
              <a:solidFill>
                <a:srgbClr val="000000"/>
              </a:solidFill>
              <a:latin typeface="Arial"/>
              <a:ea typeface="Arial"/>
              <a:cs typeface="Arial"/>
              <a:sym typeface="Arial"/>
            </a:endParaRPr>
          </a:p>
          <a:p>
            <a:pPr indent="-298450" lvl="0" marL="457200" rtl="0" algn="l">
              <a:lnSpc>
                <a:spcPct val="115000"/>
              </a:lnSpc>
              <a:spcBef>
                <a:spcPts val="1000"/>
              </a:spcBef>
              <a:spcAft>
                <a:spcPts val="0"/>
              </a:spcAft>
              <a:buClr>
                <a:srgbClr val="000000"/>
              </a:buClr>
              <a:buSzPts val="1100"/>
              <a:buFont typeface="Arial"/>
              <a:buChar char="➔"/>
            </a:pPr>
            <a:r>
              <a:rPr b="1" lang="en" sz="1100">
                <a:solidFill>
                  <a:srgbClr val="000000"/>
                </a:solidFill>
                <a:latin typeface="Arial"/>
                <a:ea typeface="Arial"/>
                <a:cs typeface="Arial"/>
                <a:sym typeface="Arial"/>
              </a:rPr>
              <a:t> Algoritm care sa aleaga pe baza unor inputuri (caracteristici useri) planurile relevante + alternative</a:t>
            </a:r>
            <a:endParaRPr b="1" sz="1100">
              <a:solidFill>
                <a:srgbClr val="000000"/>
              </a:solidFill>
              <a:latin typeface="Arial"/>
              <a:ea typeface="Arial"/>
              <a:cs typeface="Arial"/>
              <a:sym typeface="Arial"/>
            </a:endParaRPr>
          </a:p>
          <a:p>
            <a:pPr indent="-298450" lvl="0" marL="457200" rtl="0" algn="l">
              <a:lnSpc>
                <a:spcPct val="115000"/>
              </a:lnSpc>
              <a:spcBef>
                <a:spcPts val="1000"/>
              </a:spcBef>
              <a:spcAft>
                <a:spcPts val="0"/>
              </a:spcAft>
              <a:buClr>
                <a:srgbClr val="000000"/>
              </a:buClr>
              <a:buSzPts val="1100"/>
              <a:buFont typeface="Arial"/>
              <a:buChar char="➔"/>
            </a:pPr>
            <a:r>
              <a:rPr b="1" lang="en" sz="1100">
                <a:solidFill>
                  <a:srgbClr val="000000"/>
                </a:solidFill>
                <a:latin typeface="Arial"/>
                <a:ea typeface="Arial"/>
                <a:cs typeface="Arial"/>
                <a:sym typeface="Arial"/>
              </a:rPr>
              <a:t> Implementarea unei interfete vizuale concisa si profesionala folosind Figma</a:t>
            </a:r>
            <a:endParaRPr b="1" sz="1100">
              <a:solidFill>
                <a:srgbClr val="000000"/>
              </a:solidFill>
              <a:latin typeface="Arial"/>
              <a:ea typeface="Arial"/>
              <a:cs typeface="Arial"/>
              <a:sym typeface="Arial"/>
            </a:endParaRPr>
          </a:p>
          <a:p>
            <a:pPr indent="0" lvl="0" marL="0" rtl="0" algn="l">
              <a:lnSpc>
                <a:spcPct val="115000"/>
              </a:lnSpc>
              <a:spcBef>
                <a:spcPts val="1000"/>
              </a:spcBef>
              <a:spcAft>
                <a:spcPts val="0"/>
              </a:spcAft>
              <a:buNone/>
            </a:pPr>
            <a:r>
              <a:rPr b="1" lang="en" sz="1400">
                <a:solidFill>
                  <a:schemeClr val="dk1"/>
                </a:solidFill>
                <a:latin typeface="Arial"/>
                <a:ea typeface="Arial"/>
                <a:cs typeface="Arial"/>
                <a:sym typeface="Arial"/>
              </a:rPr>
              <a:t>Features:</a:t>
            </a:r>
            <a:endParaRPr b="1" sz="1200">
              <a:solidFill>
                <a:schemeClr val="dk1"/>
              </a:solidFill>
              <a:latin typeface="Arial"/>
              <a:ea typeface="Arial"/>
              <a:cs typeface="Arial"/>
              <a:sym typeface="Arial"/>
            </a:endParaRPr>
          </a:p>
          <a:p>
            <a:pPr indent="-298450" lvl="0" marL="457200" rtl="0" algn="l">
              <a:lnSpc>
                <a:spcPct val="115000"/>
              </a:lnSpc>
              <a:spcBef>
                <a:spcPts val="1000"/>
              </a:spcBef>
              <a:spcAft>
                <a:spcPts val="0"/>
              </a:spcAft>
              <a:buClr>
                <a:srgbClr val="000000"/>
              </a:buClr>
              <a:buSzPts val="1100"/>
              <a:buFont typeface="Arial"/>
              <a:buChar char="➔"/>
            </a:pPr>
            <a:r>
              <a:rPr b="1" lang="en" sz="1100">
                <a:solidFill>
                  <a:srgbClr val="000000"/>
                </a:solidFill>
                <a:latin typeface="Arial"/>
                <a:ea typeface="Arial"/>
                <a:cs typeface="Arial"/>
                <a:sym typeface="Arial"/>
              </a:rPr>
              <a:t> Optiunea de a descarca planurile create sub format PDF</a:t>
            </a:r>
            <a:endParaRPr b="1" sz="1100">
              <a:solidFill>
                <a:srgbClr val="000000"/>
              </a:solidFill>
              <a:latin typeface="Arial"/>
              <a:ea typeface="Arial"/>
              <a:cs typeface="Arial"/>
              <a:sym typeface="Arial"/>
            </a:endParaRPr>
          </a:p>
          <a:p>
            <a:pPr indent="-298450" lvl="0" marL="457200" rtl="0" algn="l">
              <a:lnSpc>
                <a:spcPct val="115000"/>
              </a:lnSpc>
              <a:spcBef>
                <a:spcPts val="1000"/>
              </a:spcBef>
              <a:spcAft>
                <a:spcPts val="0"/>
              </a:spcAft>
              <a:buClr>
                <a:srgbClr val="000000"/>
              </a:buClr>
              <a:buSzPts val="1100"/>
              <a:buFont typeface="Arial"/>
              <a:buChar char="➔"/>
            </a:pPr>
            <a:r>
              <a:rPr b="1" lang="en" sz="1100">
                <a:solidFill>
                  <a:srgbClr val="000000"/>
                </a:solidFill>
                <a:latin typeface="Arial"/>
                <a:ea typeface="Arial"/>
                <a:cs typeface="Arial"/>
                <a:sym typeface="Arial"/>
              </a:rPr>
              <a:t> Implementarea unui panou de obiective evidentiat pentru a motiva utilizatorul</a:t>
            </a:r>
            <a:endParaRPr b="1" sz="1100">
              <a:solidFill>
                <a:srgbClr val="000000"/>
              </a:solidFill>
              <a:latin typeface="Arial"/>
              <a:ea typeface="Arial"/>
              <a:cs typeface="Arial"/>
              <a:sym typeface="Arial"/>
            </a:endParaRPr>
          </a:p>
          <a:p>
            <a:pPr indent="0" lvl="0" marL="0" rtl="0" algn="l">
              <a:lnSpc>
                <a:spcPct val="115000"/>
              </a:lnSpc>
              <a:spcBef>
                <a:spcPts val="1000"/>
              </a:spcBef>
              <a:spcAft>
                <a:spcPts val="0"/>
              </a:spcAft>
              <a:buNone/>
            </a:pPr>
            <a:r>
              <a:t/>
            </a:r>
            <a:endParaRPr b="1" sz="1100">
              <a:solidFill>
                <a:srgbClr val="000000"/>
              </a:solidFill>
              <a:latin typeface="Arial"/>
              <a:ea typeface="Arial"/>
              <a:cs typeface="Arial"/>
              <a:sym typeface="Arial"/>
            </a:endParaRPr>
          </a:p>
          <a:p>
            <a:pPr indent="0" lvl="0" marL="0" rtl="0" algn="l">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Char char="➔"/>
            </a:pPr>
            <a:r>
              <a:rPr lang="en" sz="1200"/>
              <a:t>Fiecare utilizator poate sa isi creeze propriile planuri de antrenament si dieta bazate pe datele introduse (caracteristici precum varsta, sex, greutate, intaltime, stil de viata, probleme de sanatate etc)</a:t>
            </a:r>
            <a:endParaRPr sz="1200"/>
          </a:p>
          <a:p>
            <a:pPr indent="-304800" lvl="0" marL="457200" rtl="0" algn="l">
              <a:spcBef>
                <a:spcPts val="1000"/>
              </a:spcBef>
              <a:spcAft>
                <a:spcPts val="0"/>
              </a:spcAft>
              <a:buSzPts val="1200"/>
              <a:buChar char="➔"/>
            </a:pPr>
            <a:r>
              <a:rPr lang="en" sz="1200"/>
              <a:t>Utilizatorul isi va concepe planurile de antrenament - constituie exercitiile pe care utilizatorul le poate face</a:t>
            </a:r>
            <a:endParaRPr sz="1200"/>
          </a:p>
          <a:p>
            <a:pPr indent="-304800" lvl="0" marL="457200" rtl="0" algn="l">
              <a:spcBef>
                <a:spcPts val="1000"/>
              </a:spcBef>
              <a:spcAft>
                <a:spcPts val="0"/>
              </a:spcAft>
              <a:buSzPts val="1200"/>
              <a:buChar char="➔"/>
            </a:pPr>
            <a:r>
              <a:rPr lang="en" sz="1200"/>
              <a:t>Utilizatorul isi va concepe planurile de dieta - constituie body fatul, greutatea actuala si greutatea la care vrem sa ajungem si calculeaza un numar de calorii ca si target zilnic + se vor oferi recomandari ce pot fi regenerate dar care sunt alternative pentru acelasi nr de calorii</a:t>
            </a:r>
            <a:endParaRPr sz="1200"/>
          </a:p>
          <a:p>
            <a:pPr indent="0" lvl="0" marL="457200" rtl="0" algn="l">
              <a:spcBef>
                <a:spcPts val="1000"/>
              </a:spcBef>
              <a:spcAft>
                <a:spcPts val="1000"/>
              </a:spcAft>
              <a:buNone/>
            </a:pPr>
            <a:r>
              <a:t/>
            </a:r>
            <a:endParaRPr sz="1200"/>
          </a:p>
        </p:txBody>
      </p:sp>
      <p:sp>
        <p:nvSpPr>
          <p:cNvPr id="170" name="Google Shape;17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Use cases / user stories</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Char char="➔"/>
            </a:pPr>
            <a:r>
              <a:rPr lang="en" sz="1200"/>
              <a:t>Pentru a salva planurile trebuie ca utilizatorii sa aiba un cont activ, adica sa fie inregistrati in baza de date. Acolo se va face legatura dintre contul lor si planurile salvate</a:t>
            </a:r>
            <a:endParaRPr sz="1200"/>
          </a:p>
          <a:p>
            <a:pPr indent="-304800" lvl="0" marL="457200" rtl="0" algn="l">
              <a:spcBef>
                <a:spcPts val="1000"/>
              </a:spcBef>
              <a:spcAft>
                <a:spcPts val="0"/>
              </a:spcAft>
              <a:buSzPts val="1200"/>
              <a:buChar char="➔"/>
            </a:pPr>
            <a:r>
              <a:rPr lang="en" sz="1200"/>
              <a:t>Utilizatorii pot alege planuri predefinite pentru propriul body type sau sa si-l customizeze in functie de necesitati (sa scoata/adauge exercitii, alimente preferate, numarul de antrenamente pe saptamana, numarul de mese pe zi etc)</a:t>
            </a:r>
            <a:endParaRPr sz="1200"/>
          </a:p>
          <a:p>
            <a:pPr indent="-304800" lvl="0" marL="457200" rtl="0" algn="l">
              <a:spcBef>
                <a:spcPts val="1000"/>
              </a:spcBef>
              <a:spcAft>
                <a:spcPts val="0"/>
              </a:spcAft>
              <a:buSzPts val="1200"/>
              <a:buChar char="➔"/>
            </a:pPr>
            <a:r>
              <a:rPr lang="en" sz="1200"/>
              <a:t>Utilizatorul va dispune de un dashboard prin care poate accesa toate resursele - planuri, obiective, detalii personale.</a:t>
            </a:r>
            <a:endParaRPr sz="1200"/>
          </a:p>
          <a:p>
            <a:pPr indent="0" lvl="0" marL="457200" rtl="0" algn="l">
              <a:spcBef>
                <a:spcPts val="1000"/>
              </a:spcBef>
              <a:spcAft>
                <a:spcPts val="1000"/>
              </a:spcAft>
              <a:buNone/>
            </a:pPr>
            <a:r>
              <a:t/>
            </a:r>
            <a:endParaRPr sz="1200"/>
          </a:p>
        </p:txBody>
      </p:sp>
      <p:sp>
        <p:nvSpPr>
          <p:cNvPr id="176" name="Google Shape;17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Use cases / user stories</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Diagrame (ERD, Workflow)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87" name="Google Shape;187;p25"/>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Diagrama Workflow</a:t>
            </a:r>
            <a:endParaRPr sz="1400">
              <a:solidFill>
                <a:srgbClr val="FFFFFF"/>
              </a:solidFill>
            </a:endParaRPr>
          </a:p>
        </p:txBody>
      </p:sp>
      <p:grpSp>
        <p:nvGrpSpPr>
          <p:cNvPr id="188" name="Google Shape;188;p25"/>
          <p:cNvGrpSpPr/>
          <p:nvPr/>
        </p:nvGrpSpPr>
        <p:grpSpPr>
          <a:xfrm>
            <a:off x="4117368" y="4819350"/>
            <a:ext cx="5102882" cy="274500"/>
            <a:chOff x="3722577" y="4819350"/>
            <a:chExt cx="5102882" cy="274500"/>
          </a:xfrm>
        </p:grpSpPr>
        <p:sp>
          <p:nvSpPr>
            <p:cNvPr id="189" name="Google Shape;189;p25"/>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190" name="Google Shape;190;p25"/>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191" name="Google Shape;191;p25"/>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Realizat cu LucidChart</a:t>
              </a:r>
              <a:r>
                <a:rPr b="1" lang="en" sz="800">
                  <a:solidFill>
                    <a:srgbClr val="FFFFFF"/>
                  </a:solidFill>
                  <a:latin typeface="Lato"/>
                  <a:ea typeface="Lato"/>
                  <a:cs typeface="Lato"/>
                  <a:sym typeface="Lato"/>
                </a:rPr>
                <a:t>   |  Diagrama ce reprezinta vizual situatiile in care poate fi pus utilizatorul</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pic>
        <p:nvPicPr>
          <p:cNvPr id="192" name="Google Shape;192;p25"/>
          <p:cNvPicPr preferRelativeResize="0"/>
          <p:nvPr/>
        </p:nvPicPr>
        <p:blipFill>
          <a:blip r:embed="rId4">
            <a:alphaModFix/>
          </a:blip>
          <a:stretch>
            <a:fillRect/>
          </a:stretch>
        </p:blipFill>
        <p:spPr>
          <a:xfrm>
            <a:off x="883847" y="0"/>
            <a:ext cx="7376306" cy="47471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